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handoutMasterIdLst>
    <p:handoutMasterId r:id="rId62"/>
  </p:handoutMasterIdLst>
  <p:sldIdLst>
    <p:sldId id="289" r:id="rId2"/>
    <p:sldId id="313" r:id="rId3"/>
    <p:sldId id="257" r:id="rId4"/>
    <p:sldId id="319" r:id="rId5"/>
    <p:sldId id="256" r:id="rId6"/>
    <p:sldId id="286" r:id="rId7"/>
    <p:sldId id="281" r:id="rId8"/>
    <p:sldId id="285" r:id="rId9"/>
    <p:sldId id="279" r:id="rId10"/>
    <p:sldId id="283" r:id="rId11"/>
    <p:sldId id="258" r:id="rId12"/>
    <p:sldId id="259" r:id="rId13"/>
    <p:sldId id="264" r:id="rId14"/>
    <p:sldId id="261" r:id="rId15"/>
    <p:sldId id="262" r:id="rId16"/>
    <p:sldId id="273" r:id="rId17"/>
    <p:sldId id="260" r:id="rId18"/>
    <p:sldId id="263" r:id="rId19"/>
    <p:sldId id="265" r:id="rId20"/>
    <p:sldId id="267" r:id="rId21"/>
    <p:sldId id="268" r:id="rId22"/>
    <p:sldId id="269" r:id="rId23"/>
    <p:sldId id="274" r:id="rId24"/>
    <p:sldId id="290" r:id="rId25"/>
    <p:sldId id="316" r:id="rId26"/>
    <p:sldId id="317" r:id="rId27"/>
    <p:sldId id="318" r:id="rId28"/>
    <p:sldId id="275" r:id="rId29"/>
    <p:sldId id="280" r:id="rId30"/>
    <p:sldId id="276" r:id="rId31"/>
    <p:sldId id="277" r:id="rId32"/>
    <p:sldId id="278" r:id="rId33"/>
    <p:sldId id="287" r:id="rId34"/>
    <p:sldId id="293" r:id="rId35"/>
    <p:sldId id="294" r:id="rId36"/>
    <p:sldId id="291" r:id="rId37"/>
    <p:sldId id="295" r:id="rId38"/>
    <p:sldId id="296" r:id="rId39"/>
    <p:sldId id="298" r:id="rId40"/>
    <p:sldId id="299" r:id="rId41"/>
    <p:sldId id="300" r:id="rId42"/>
    <p:sldId id="301" r:id="rId43"/>
    <p:sldId id="302" r:id="rId44"/>
    <p:sldId id="303" r:id="rId45"/>
    <p:sldId id="304" r:id="rId46"/>
    <p:sldId id="305" r:id="rId47"/>
    <p:sldId id="306" r:id="rId48"/>
    <p:sldId id="307" r:id="rId49"/>
    <p:sldId id="308" r:id="rId50"/>
    <p:sldId id="309" r:id="rId51"/>
    <p:sldId id="310" r:id="rId52"/>
    <p:sldId id="311" r:id="rId53"/>
    <p:sldId id="312" r:id="rId54"/>
    <p:sldId id="322" r:id="rId55"/>
    <p:sldId id="292" r:id="rId56"/>
    <p:sldId id="315" r:id="rId57"/>
    <p:sldId id="321" r:id="rId58"/>
    <p:sldId id="320" r:id="rId59"/>
    <p:sldId id="272" r:id="rId60"/>
    <p:sldId id="266" r:id="rId61"/>
  </p:sldIdLst>
  <p:sldSz cx="12192000" cy="6858000"/>
  <p:notesSz cx="7102475" cy="93884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29" autoAdjust="0"/>
    <p:restoredTop sz="94660"/>
  </p:normalViewPr>
  <p:slideViewPr>
    <p:cSldViewPr snapToGrid="0">
      <p:cViewPr varScale="1">
        <p:scale>
          <a:sx n="81" d="100"/>
          <a:sy n="81" d="100"/>
        </p:scale>
        <p:origin x="21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7739" cy="471054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l">
              <a:defRPr sz="1200"/>
            </a:lvl1pPr>
          </a:lstStyle>
          <a:p>
            <a:endParaRPr lang="en-PH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3092" y="0"/>
            <a:ext cx="3077739" cy="471054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r">
              <a:defRPr sz="1200"/>
            </a:lvl1pPr>
          </a:lstStyle>
          <a:p>
            <a:fld id="{81F1996E-8119-4CB7-AFA0-7FA64FB7C91D}" type="datetimeFigureOut">
              <a:rPr lang="en-PH" smtClean="0"/>
              <a:t>08/10/2021</a:t>
            </a:fld>
            <a:endParaRPr lang="en-P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917422"/>
            <a:ext cx="3077739" cy="471053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l">
              <a:defRPr sz="1200"/>
            </a:lvl1pPr>
          </a:lstStyle>
          <a:p>
            <a:endParaRPr lang="en-P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3092" y="8917422"/>
            <a:ext cx="3077739" cy="471053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r">
              <a:defRPr sz="1200"/>
            </a:lvl1pPr>
          </a:lstStyle>
          <a:p>
            <a:fld id="{DF51A8D4-5141-452C-A859-44C9C657C05E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0852001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PH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P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861F3-3C97-433C-A673-461A3F9B5D16}" type="datetimeFigureOut">
              <a:rPr lang="en-PH" smtClean="0"/>
              <a:t>08/10/2021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8E76A-2041-4AC5-80B3-D63197194AD6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0693267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PH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P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861F3-3C97-433C-A673-461A3F9B5D16}" type="datetimeFigureOut">
              <a:rPr lang="en-PH" smtClean="0"/>
              <a:t>08/10/2021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8E76A-2041-4AC5-80B3-D63197194AD6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225865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PH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P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861F3-3C97-433C-A673-461A3F9B5D16}" type="datetimeFigureOut">
              <a:rPr lang="en-PH" smtClean="0"/>
              <a:t>08/10/2021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8E76A-2041-4AC5-80B3-D63197194AD6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2141491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P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P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861F3-3C97-433C-A673-461A3F9B5D16}" type="datetimeFigureOut">
              <a:rPr lang="en-PH" smtClean="0"/>
              <a:t>08/10/2021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8E76A-2041-4AC5-80B3-D63197194AD6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8730673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P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861F3-3C97-433C-A673-461A3F9B5D16}" type="datetimeFigureOut">
              <a:rPr lang="en-PH" smtClean="0"/>
              <a:t>08/10/2021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8E76A-2041-4AC5-80B3-D63197194AD6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465412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PH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PH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PH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861F3-3C97-433C-A673-461A3F9B5D16}" type="datetimeFigureOut">
              <a:rPr lang="en-PH" smtClean="0"/>
              <a:t>08/10/2021</a:t>
            </a:fld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8E76A-2041-4AC5-80B3-D63197194AD6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8252600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P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PH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PH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861F3-3C97-433C-A673-461A3F9B5D16}" type="datetimeFigureOut">
              <a:rPr lang="en-PH" smtClean="0"/>
              <a:t>08/10/2021</a:t>
            </a:fld>
            <a:endParaRPr lang="en-P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8E76A-2041-4AC5-80B3-D63197194AD6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2496304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PH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861F3-3C97-433C-A673-461A3F9B5D16}" type="datetimeFigureOut">
              <a:rPr lang="en-PH" smtClean="0"/>
              <a:t>08/10/2021</a:t>
            </a:fld>
            <a:endParaRPr lang="en-P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8E76A-2041-4AC5-80B3-D63197194AD6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7260738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547404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P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PH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861F3-3C97-433C-A673-461A3F9B5D16}" type="datetimeFigureOut">
              <a:rPr lang="en-PH" smtClean="0"/>
              <a:t>08/10/2021</a:t>
            </a:fld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8E76A-2041-4AC5-80B3-D63197194AD6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5376567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PH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PH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861F3-3C97-433C-A673-461A3F9B5D16}" type="datetimeFigureOut">
              <a:rPr lang="en-PH" smtClean="0"/>
              <a:t>08/10/2021</a:t>
            </a:fld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8E76A-2041-4AC5-80B3-D63197194AD6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756302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PH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PH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C861F3-3C97-433C-A673-461A3F9B5D16}" type="datetimeFigureOut">
              <a:rPr lang="en-PH" smtClean="0"/>
              <a:t>08/10/2021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78E76A-2041-4AC5-80B3-D63197194AD6}" type="slidenum">
              <a:rPr lang="en-PH" smtClean="0"/>
              <a:t>‹#›</a:t>
            </a:fld>
            <a:endParaRPr lang="en-PH"/>
          </a:p>
        </p:txBody>
      </p:sp>
      <p:sp>
        <p:nvSpPr>
          <p:cNvPr id="8" name="Isosceles Triangle 7"/>
          <p:cNvSpPr/>
          <p:nvPr/>
        </p:nvSpPr>
        <p:spPr>
          <a:xfrm rot="16200000">
            <a:off x="5791876" y="479308"/>
            <a:ext cx="681036" cy="12119212"/>
          </a:xfrm>
          <a:prstGeom prst="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9" name="Isosceles Triangle 8"/>
          <p:cNvSpPr/>
          <p:nvPr/>
        </p:nvSpPr>
        <p:spPr>
          <a:xfrm rot="5400000">
            <a:off x="5638319" y="325752"/>
            <a:ext cx="915359" cy="12191999"/>
          </a:xfrm>
          <a:prstGeom prst="triangle">
            <a:avLst>
              <a:gd name="adj" fmla="val 77931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8445" y="1048188"/>
            <a:ext cx="1166173" cy="64406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5309" y="1576251"/>
            <a:ext cx="1032444" cy="57589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7154" y="185738"/>
            <a:ext cx="848753" cy="848753"/>
          </a:xfrm>
          <a:prstGeom prst="rect">
            <a:avLst/>
          </a:prstGeom>
        </p:spPr>
      </p:pic>
      <p:sp>
        <p:nvSpPr>
          <p:cNvPr id="12" name="TextBox 11"/>
          <p:cNvSpPr txBox="1"/>
          <p:nvPr userDrawn="1"/>
        </p:nvSpPr>
        <p:spPr>
          <a:xfrm>
            <a:off x="72787" y="6176963"/>
            <a:ext cx="33664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8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#OSASMALAKAS</a:t>
            </a:r>
            <a:endParaRPr lang="en-PH" sz="28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721080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gif"/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8189" y="2262395"/>
            <a:ext cx="9589326" cy="2387600"/>
          </a:xfrm>
        </p:spPr>
        <p:txBody>
          <a:bodyPr>
            <a:normAutofit fontScale="90000"/>
          </a:bodyPr>
          <a:lstStyle/>
          <a:p>
            <a:r>
              <a:rPr lang="en-PH" sz="5300" dirty="0" smtClean="0"/>
              <a:t>INSTITUTIONAL STUDENT PROGRAMS AND SERVICES (ISPS)</a:t>
            </a:r>
            <a:br>
              <a:rPr lang="en-PH" sz="5300" dirty="0" smtClean="0"/>
            </a:br>
            <a:r>
              <a:rPr lang="en-PH" sz="5300" dirty="0" smtClean="0"/>
              <a:t/>
            </a:r>
            <a:br>
              <a:rPr lang="en-PH" sz="5300" dirty="0" smtClean="0"/>
            </a:br>
            <a:r>
              <a:rPr lang="en-PH" dirty="0" smtClean="0"/>
              <a:t>Scholarship and Accommodation Services</a:t>
            </a:r>
            <a:endParaRPr lang="en-PH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852" y="4955825"/>
            <a:ext cx="9144000" cy="1655762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PH" dirty="0" smtClean="0"/>
              <a:t>Prof. Milagros B. Barruga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PH" sz="2000" dirty="0" smtClean="0"/>
              <a:t>Chief, Institutional Student Programs and Services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PH" sz="2000" dirty="0" smtClean="0"/>
              <a:t>Office of the Student Affairs and Services</a:t>
            </a:r>
            <a:endParaRPr lang="en-PH" sz="2000" dirty="0"/>
          </a:p>
        </p:txBody>
      </p:sp>
    </p:spTree>
    <p:extLst>
      <p:ext uri="{BB962C8B-B14F-4D97-AF65-F5344CB8AC3E}">
        <p14:creationId xmlns:p14="http://schemas.microsoft.com/office/powerpoint/2010/main" val="2453127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395" y="578056"/>
            <a:ext cx="9522258" cy="4872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1793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PH" sz="4800" dirty="0" smtClean="0"/>
              <a:t>Overview of RA 10931</a:t>
            </a:r>
            <a:endParaRPr lang="en-PH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48898"/>
            <a:ext cx="10515600" cy="4351338"/>
          </a:xfrm>
        </p:spPr>
        <p:txBody>
          <a:bodyPr>
            <a:noAutofit/>
          </a:bodyPr>
          <a:lstStyle/>
          <a:p>
            <a:r>
              <a:rPr lang="en-PH" sz="3200" dirty="0" smtClean="0"/>
              <a:t>Also known as the Free Higher Education Act</a:t>
            </a:r>
          </a:p>
          <a:p>
            <a:r>
              <a:rPr lang="en-PH" sz="3200" dirty="0" smtClean="0"/>
              <a:t>An act promoting universal access to quality tertiary education by </a:t>
            </a:r>
          </a:p>
          <a:p>
            <a:pPr lvl="1"/>
            <a:r>
              <a:rPr lang="en-PH" sz="2800" dirty="0" smtClean="0"/>
              <a:t>providing for </a:t>
            </a:r>
            <a:r>
              <a:rPr lang="en-PH" sz="2800" b="1" dirty="0" smtClean="0"/>
              <a:t>free tuition and other school fees </a:t>
            </a:r>
            <a:r>
              <a:rPr lang="en-PH" sz="2800" dirty="0" smtClean="0"/>
              <a:t>in state universities and colleges…</a:t>
            </a:r>
          </a:p>
          <a:p>
            <a:pPr lvl="1"/>
            <a:r>
              <a:rPr lang="en-PH" sz="2800" dirty="0" smtClean="0"/>
              <a:t>establishing the </a:t>
            </a:r>
            <a:r>
              <a:rPr lang="en-PH" sz="2800" b="1" dirty="0" smtClean="0"/>
              <a:t>tertiary education subsidy </a:t>
            </a:r>
            <a:r>
              <a:rPr lang="en-PH" sz="2800" dirty="0" smtClean="0"/>
              <a:t>and student loan program, </a:t>
            </a:r>
          </a:p>
          <a:p>
            <a:pPr lvl="1"/>
            <a:r>
              <a:rPr lang="en-PH" sz="2800" dirty="0" smtClean="0"/>
              <a:t>strengthening the unified student financial assistance system for tertiary education, and </a:t>
            </a:r>
          </a:p>
          <a:p>
            <a:pPr lvl="1"/>
            <a:r>
              <a:rPr lang="en-PH" sz="2800" dirty="0" smtClean="0"/>
              <a:t>appropriating fund therefor</a:t>
            </a:r>
            <a:endParaRPr lang="en-PH" sz="2800" dirty="0"/>
          </a:p>
        </p:txBody>
      </p:sp>
    </p:spTree>
    <p:extLst>
      <p:ext uri="{BB962C8B-B14F-4D97-AF65-F5344CB8AC3E}">
        <p14:creationId xmlns:p14="http://schemas.microsoft.com/office/powerpoint/2010/main" val="15989280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PH" sz="4800" dirty="0" smtClean="0"/>
              <a:t>Free Higher Education in SUCs</a:t>
            </a:r>
            <a:endParaRPr lang="en-PH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PH" sz="3200" dirty="0" smtClean="0"/>
              <a:t>Free tuition for all courses/subjects/classes enrolled in during a particular semester/term</a:t>
            </a:r>
          </a:p>
          <a:p>
            <a:r>
              <a:rPr lang="en-PH" sz="3200" dirty="0" smtClean="0"/>
              <a:t>Free miscellaneous, other school fees, and similar or related fees, which include fees for the following 13: </a:t>
            </a:r>
          </a:p>
          <a:p>
            <a:pPr lvl="1"/>
            <a:r>
              <a:rPr lang="en-PH" sz="2800" dirty="0" smtClean="0"/>
              <a:t>library, computer, laboratory, school ID, athletic, admission, development, guidance, handbook, entrance, registration, medical and dental, and cultural</a:t>
            </a:r>
          </a:p>
        </p:txBody>
      </p:sp>
    </p:spTree>
    <p:extLst>
      <p:ext uri="{BB962C8B-B14F-4D97-AF65-F5344CB8AC3E}">
        <p14:creationId xmlns:p14="http://schemas.microsoft.com/office/powerpoint/2010/main" val="36944050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PH" sz="4800" dirty="0" smtClean="0"/>
              <a:t>Other fees not covered in Free Higher Education that SUCs collect</a:t>
            </a:r>
            <a:endParaRPr lang="en-PH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PH" sz="3200" dirty="0"/>
              <a:t>All other fees not listed in the law and elaborated in the IRR can be collected by </a:t>
            </a:r>
            <a:r>
              <a:rPr lang="en-PH" sz="3200" dirty="0" smtClean="0"/>
              <a:t>SUCs. </a:t>
            </a:r>
          </a:p>
          <a:p>
            <a:r>
              <a:rPr lang="en-PH" sz="3200" dirty="0" smtClean="0"/>
              <a:t>These </a:t>
            </a:r>
            <a:r>
              <a:rPr lang="en-PH" sz="3200" dirty="0"/>
              <a:t>are specialized fees or course-specific expenses </a:t>
            </a:r>
            <a:endParaRPr lang="en-PH" sz="3200" dirty="0" smtClean="0"/>
          </a:p>
          <a:p>
            <a:pPr lvl="1"/>
            <a:r>
              <a:rPr lang="en-PH" dirty="0" smtClean="0"/>
              <a:t>On-the-job-trainings</a:t>
            </a:r>
            <a:r>
              <a:rPr lang="en-PH" dirty="0"/>
              <a:t>, Related Learning Experiences for </a:t>
            </a:r>
            <a:r>
              <a:rPr lang="en-PH" dirty="0" smtClean="0"/>
              <a:t>Nursing </a:t>
            </a:r>
            <a:r>
              <a:rPr lang="en-PH" dirty="0"/>
              <a:t>students, etc.) </a:t>
            </a:r>
            <a:endParaRPr lang="en-PH" dirty="0" smtClean="0"/>
          </a:p>
          <a:p>
            <a:pPr lvl="1"/>
            <a:r>
              <a:rPr lang="en-PH" dirty="0" smtClean="0"/>
              <a:t>Contingent </a:t>
            </a:r>
            <a:r>
              <a:rPr lang="en-PH" dirty="0"/>
              <a:t>fees (i.e. resulting from negative behavior</a:t>
            </a:r>
            <a:r>
              <a:rPr lang="en-PH" dirty="0" smtClean="0"/>
              <a:t>)</a:t>
            </a:r>
            <a:endParaRPr lang="en-PH" sz="2400" dirty="0" smtClean="0"/>
          </a:p>
        </p:txBody>
      </p:sp>
    </p:spTree>
    <p:extLst>
      <p:ext uri="{BB962C8B-B14F-4D97-AF65-F5344CB8AC3E}">
        <p14:creationId xmlns:p14="http://schemas.microsoft.com/office/powerpoint/2010/main" val="3885836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PH" sz="4800" dirty="0" smtClean="0"/>
              <a:t>Tertiary Education Subsidy</a:t>
            </a:r>
            <a:endParaRPr lang="en-PH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48855"/>
          </a:xfrm>
        </p:spPr>
        <p:txBody>
          <a:bodyPr>
            <a:normAutofit fontScale="92500" lnSpcReduction="10000"/>
          </a:bodyPr>
          <a:lstStyle/>
          <a:p>
            <a:r>
              <a:rPr lang="en-PH" dirty="0" smtClean="0"/>
              <a:t>Supports the cost of tertiary education for the first undergraduate post-secondary program offered in SUC, subject to prioritization and availability of funds</a:t>
            </a:r>
          </a:p>
          <a:p>
            <a:r>
              <a:rPr lang="en-PH" dirty="0" smtClean="0"/>
              <a:t>Benefits:</a:t>
            </a:r>
          </a:p>
          <a:p>
            <a:pPr marL="1436688" lvl="1" indent="-979488">
              <a:buNone/>
            </a:pPr>
            <a:r>
              <a:rPr lang="en-PH" dirty="0" smtClean="0"/>
              <a:t>TES 1 – Tuition and other school fees in private HEIs… which shall be equivalent to the tuition and other school fees of the nearest SUCs;</a:t>
            </a:r>
          </a:p>
          <a:p>
            <a:pPr marL="1436688" lvl="1" indent="-979488">
              <a:buNone/>
            </a:pPr>
            <a:r>
              <a:rPr lang="en-PH" dirty="0" smtClean="0"/>
              <a:t>TES 2 – allowances for books, supplies, transportation, and miscellaneous  personal expenses, including a reasonable allowance for the documented rental or purchase of personal computer or laptop, an other education-related expenses; </a:t>
            </a:r>
          </a:p>
          <a:p>
            <a:pPr marL="1163638" lvl="1" indent="-706438">
              <a:buNone/>
            </a:pPr>
            <a:r>
              <a:rPr lang="en-PH" dirty="0"/>
              <a:t>	</a:t>
            </a:r>
            <a:r>
              <a:rPr lang="en-PH" dirty="0" smtClean="0"/>
              <a:t>– allowance for room and board costs incurred by the student</a:t>
            </a:r>
          </a:p>
          <a:p>
            <a:pPr marL="1341438" lvl="1" indent="-884238">
              <a:buNone/>
            </a:pPr>
            <a:endParaRPr lang="en-PH" dirty="0" smtClean="0"/>
          </a:p>
          <a:p>
            <a:pPr lvl="1"/>
            <a:endParaRPr lang="en-PH" dirty="0" smtClean="0"/>
          </a:p>
          <a:p>
            <a:pPr lvl="1"/>
            <a:endParaRPr lang="en-PH" dirty="0" smtClean="0"/>
          </a:p>
          <a:p>
            <a:pPr lvl="1"/>
            <a:endParaRPr lang="en-PH" dirty="0" smtClean="0"/>
          </a:p>
          <a:p>
            <a:pPr marL="0" indent="0">
              <a:buNone/>
            </a:pP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31709968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PH" sz="4800" dirty="0" smtClean="0"/>
              <a:t>TES subsidy amount</a:t>
            </a:r>
            <a:endParaRPr lang="en-PH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91294"/>
            <a:ext cx="10515600" cy="4585669"/>
          </a:xfrm>
        </p:spPr>
        <p:txBody>
          <a:bodyPr>
            <a:normAutofit/>
          </a:bodyPr>
          <a:lstStyle/>
          <a:p>
            <a:pPr marL="903288" lvl="1" indent="-903288">
              <a:buNone/>
            </a:pPr>
            <a:r>
              <a:rPr lang="en-PH" sz="3200" dirty="0" smtClean="0"/>
              <a:t>As per guidelines set forth by the UniFAST Board</a:t>
            </a:r>
          </a:p>
          <a:p>
            <a:pPr marL="903288" lvl="1" indent="-903288">
              <a:buNone/>
            </a:pPr>
            <a:r>
              <a:rPr lang="en-PH" sz="3200" dirty="0" smtClean="0"/>
              <a:t>TES 1 – the actual cost of the tuition and other school fees </a:t>
            </a:r>
          </a:p>
          <a:p>
            <a:pPr marL="903288" lvl="1" indent="-903288">
              <a:buNone/>
            </a:pPr>
            <a:r>
              <a:rPr lang="en-PH" sz="3200" dirty="0" smtClean="0"/>
              <a:t>TES 2 – the normative amount set forth for allowances for </a:t>
            </a:r>
          </a:p>
          <a:p>
            <a:pPr marL="1360488" lvl="2" indent="-903288">
              <a:buNone/>
            </a:pPr>
            <a:r>
              <a:rPr lang="en-PH" sz="2800" dirty="0" smtClean="0"/>
              <a:t>	books, supplies, transportation, and miscellaneous  personal expenses, including a reasonable allowance for the documented rental or purchase of personal computer or laptop, an other education-related expenses</a:t>
            </a:r>
          </a:p>
        </p:txBody>
      </p:sp>
    </p:spTree>
    <p:extLst>
      <p:ext uri="{BB962C8B-B14F-4D97-AF65-F5344CB8AC3E}">
        <p14:creationId xmlns:p14="http://schemas.microsoft.com/office/powerpoint/2010/main" val="3096678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 smtClean="0"/>
              <a:t>What is UniFAST</a:t>
            </a:r>
            <a:endParaRPr lang="en-P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21327" y="1690688"/>
            <a:ext cx="10515600" cy="4765181"/>
          </a:xfrm>
        </p:spPr>
        <p:txBody>
          <a:bodyPr>
            <a:normAutofit/>
          </a:bodyPr>
          <a:lstStyle/>
          <a:p>
            <a:r>
              <a:rPr lang="en-PH" dirty="0"/>
              <a:t>Unified Financial Assistance System for Tertiary Education </a:t>
            </a:r>
            <a:r>
              <a:rPr lang="en-PH" dirty="0" smtClean="0"/>
              <a:t>Act also </a:t>
            </a:r>
            <a:r>
              <a:rPr lang="en-PH" dirty="0"/>
              <a:t>known as Republic Act No. 10687 </a:t>
            </a:r>
            <a:endParaRPr lang="en-PH" dirty="0" smtClean="0"/>
          </a:p>
          <a:p>
            <a:r>
              <a:rPr lang="en-PH" dirty="0"/>
              <a:t>UniFAST reconciles, improves, strengthens, expands, and puts under one body </a:t>
            </a:r>
            <a:r>
              <a:rPr lang="en-PH" dirty="0" smtClean="0"/>
              <a:t>all </a:t>
            </a:r>
            <a:r>
              <a:rPr lang="en-PH" dirty="0"/>
              <a:t>government-funded modalities of Student Financial Assistance Programs (StuFAPs) for tertiary </a:t>
            </a:r>
            <a:r>
              <a:rPr lang="en-PH" dirty="0" smtClean="0"/>
              <a:t>education</a:t>
            </a:r>
          </a:p>
          <a:p>
            <a:pPr lvl="2"/>
            <a:r>
              <a:rPr lang="en-PH" sz="2400" b="1" dirty="0" smtClean="0"/>
              <a:t>scholarships</a:t>
            </a:r>
            <a:r>
              <a:rPr lang="en-PH" sz="2400" dirty="0"/>
              <a:t>, grants-in-aid, student loans and other specialized forms of StuFAPs </a:t>
            </a:r>
            <a:endParaRPr lang="en-PH" sz="2400" dirty="0" smtClean="0"/>
          </a:p>
          <a:p>
            <a:r>
              <a:rPr lang="en-PH" dirty="0" smtClean="0"/>
              <a:t>UniFAST board: </a:t>
            </a:r>
            <a:r>
              <a:rPr lang="en-PH" sz="2800" dirty="0" smtClean="0"/>
              <a:t>CHED, TESDA, DOST, </a:t>
            </a:r>
            <a:r>
              <a:rPr lang="en-PH" sz="2800" dirty="0" err="1" smtClean="0"/>
              <a:t>DepEd</a:t>
            </a:r>
            <a:r>
              <a:rPr lang="en-PH" sz="2800" dirty="0" smtClean="0"/>
              <a:t>, DOLE, NEDA, NYC</a:t>
            </a:r>
            <a:endParaRPr lang="en-PH" sz="2800" dirty="0"/>
          </a:p>
        </p:txBody>
      </p:sp>
    </p:spTree>
    <p:extLst>
      <p:ext uri="{BB962C8B-B14F-4D97-AF65-F5344CB8AC3E}">
        <p14:creationId xmlns:p14="http://schemas.microsoft.com/office/powerpoint/2010/main" val="3107377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PH" sz="4800" dirty="0" smtClean="0"/>
              <a:t>Who are eligible for the program?</a:t>
            </a:r>
            <a:endParaRPr lang="en-PH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PH" dirty="0" smtClean="0"/>
              <a:t>Students who are</a:t>
            </a:r>
          </a:p>
          <a:p>
            <a:r>
              <a:rPr lang="en-PH" dirty="0" smtClean="0"/>
              <a:t>continuing ESGP-PA </a:t>
            </a:r>
            <a:r>
              <a:rPr lang="en-PH" dirty="0"/>
              <a:t>scholars in the SUCs effective AY 2018-2019; </a:t>
            </a:r>
          </a:p>
          <a:p>
            <a:r>
              <a:rPr lang="en-PH" dirty="0" smtClean="0"/>
              <a:t>part </a:t>
            </a:r>
            <a:r>
              <a:rPr lang="en-PH" dirty="0"/>
              <a:t>of households included in the </a:t>
            </a:r>
            <a:r>
              <a:rPr lang="en-PH" dirty="0" err="1"/>
              <a:t>Listahanan</a:t>
            </a:r>
            <a:r>
              <a:rPr lang="en-PH" dirty="0"/>
              <a:t> 2.0, ranked according to the estimated per capita household income; and </a:t>
            </a:r>
          </a:p>
          <a:p>
            <a:r>
              <a:rPr lang="en-PH" dirty="0" smtClean="0"/>
              <a:t>not </a:t>
            </a:r>
            <a:r>
              <a:rPr lang="en-PH" dirty="0"/>
              <a:t>part of the </a:t>
            </a:r>
            <a:r>
              <a:rPr lang="en-PH" dirty="0" err="1"/>
              <a:t>Listahanan</a:t>
            </a:r>
            <a:r>
              <a:rPr lang="en-PH" dirty="0"/>
              <a:t> 2.0, ranked according to estimated per capita household income based on submitted documentation of proof of income to be determined by the UniFAST </a:t>
            </a:r>
            <a:r>
              <a:rPr lang="en-PH" dirty="0" smtClean="0"/>
              <a:t>Board.</a:t>
            </a:r>
            <a:endParaRPr lang="en-PH" dirty="0"/>
          </a:p>
          <a:p>
            <a:endParaRPr lang="en-PH" dirty="0" smtClean="0"/>
          </a:p>
        </p:txBody>
      </p:sp>
    </p:spTree>
    <p:extLst>
      <p:ext uri="{BB962C8B-B14F-4D97-AF65-F5344CB8AC3E}">
        <p14:creationId xmlns:p14="http://schemas.microsoft.com/office/powerpoint/2010/main" val="4196248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PH" sz="4800" dirty="0" smtClean="0"/>
              <a:t>Student Prioritization</a:t>
            </a:r>
            <a:endParaRPr lang="en-PH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91294"/>
            <a:ext cx="10515600" cy="4585669"/>
          </a:xfrm>
        </p:spPr>
        <p:txBody>
          <a:bodyPr>
            <a:normAutofit/>
          </a:bodyPr>
          <a:lstStyle/>
          <a:p>
            <a:pPr marL="0" lvl="1" indent="0">
              <a:buNone/>
            </a:pPr>
            <a:r>
              <a:rPr lang="en-PH" sz="3200" dirty="0" smtClean="0"/>
              <a:t>Prioritization is given to eligible beneficiaries in the following order:</a:t>
            </a:r>
          </a:p>
          <a:p>
            <a:pPr marL="514350" lvl="1" indent="-514350">
              <a:buAutoNum type="alphaLcPeriod"/>
            </a:pPr>
            <a:r>
              <a:rPr lang="en-PH" sz="3200" dirty="0" smtClean="0"/>
              <a:t>Students included in the most recently updated </a:t>
            </a:r>
            <a:r>
              <a:rPr lang="en-PH" sz="3200" dirty="0" err="1" smtClean="0"/>
              <a:t>Listahanan</a:t>
            </a:r>
            <a:endParaRPr lang="en-PH" sz="3200" dirty="0" smtClean="0"/>
          </a:p>
          <a:p>
            <a:pPr marL="514350" lvl="1" indent="-514350">
              <a:buAutoNum type="alphaLcPeriod"/>
            </a:pPr>
            <a:r>
              <a:rPr lang="en-PH" sz="3200" dirty="0" smtClean="0"/>
              <a:t>Students not in (a) and ranked according to their per capita income based on submitted document(s) of proof of income to be determined by the UniFAST Board</a:t>
            </a:r>
          </a:p>
          <a:p>
            <a:pPr marL="903288" lvl="1" indent="-903288">
              <a:buNone/>
            </a:pPr>
            <a:endParaRPr lang="en-PH" sz="2800" dirty="0" smtClean="0"/>
          </a:p>
        </p:txBody>
      </p:sp>
    </p:spTree>
    <p:extLst>
      <p:ext uri="{BB962C8B-B14F-4D97-AF65-F5344CB8AC3E}">
        <p14:creationId xmlns:p14="http://schemas.microsoft.com/office/powerpoint/2010/main" val="1488925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9018319" cy="1325563"/>
          </a:xfrm>
        </p:spPr>
        <p:txBody>
          <a:bodyPr>
            <a:noAutofit/>
          </a:bodyPr>
          <a:lstStyle/>
          <a:p>
            <a:r>
              <a:rPr lang="en-PH" sz="4800" dirty="0" smtClean="0"/>
              <a:t>Who are not eligible for the program?</a:t>
            </a:r>
            <a:endParaRPr lang="en-PH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PH" dirty="0" smtClean="0"/>
              <a:t>Students who </a:t>
            </a:r>
          </a:p>
          <a:p>
            <a:r>
              <a:rPr lang="en-PH" dirty="0" smtClean="0"/>
              <a:t>have already obtained a bachelors’ degree or comparable undergraduate degree from any public or private HEI;</a:t>
            </a:r>
          </a:p>
          <a:p>
            <a:r>
              <a:rPr lang="en-PH" dirty="0" smtClean="0"/>
              <a:t>did not qualify under the admission and retention requirements of eligible SUCs</a:t>
            </a:r>
          </a:p>
          <a:p>
            <a:r>
              <a:rPr lang="en-PH" dirty="0" smtClean="0"/>
              <a:t>have exceeded the Maximum residency Rule (MRR) of their programs</a:t>
            </a:r>
          </a:p>
        </p:txBody>
      </p:sp>
    </p:spTree>
    <p:extLst>
      <p:ext uri="{BB962C8B-B14F-4D97-AF65-F5344CB8AC3E}">
        <p14:creationId xmlns:p14="http://schemas.microsoft.com/office/powerpoint/2010/main" val="1619129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 smtClean="0"/>
              <a:t>ISPS Services (CMO 9, 2013)</a:t>
            </a:r>
            <a:endParaRPr lang="en-P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>
            <a:normAutofit fontScale="85000" lnSpcReduction="20000"/>
          </a:bodyPr>
          <a:lstStyle/>
          <a:p>
            <a:r>
              <a:rPr lang="en-PH" dirty="0" smtClean="0"/>
              <a:t>Admission </a:t>
            </a:r>
            <a:r>
              <a:rPr lang="en-PH" sz="2400" i="1" dirty="0" smtClean="0"/>
              <a:t>(Admission Office)</a:t>
            </a:r>
          </a:p>
          <a:p>
            <a:r>
              <a:rPr lang="en-PH" dirty="0" smtClean="0">
                <a:solidFill>
                  <a:schemeClr val="accent5">
                    <a:lumMod val="75000"/>
                  </a:schemeClr>
                </a:solidFill>
              </a:rPr>
              <a:t>Scholarship and Financial Assistance</a:t>
            </a:r>
          </a:p>
          <a:p>
            <a:r>
              <a:rPr lang="en-PH" dirty="0" smtClean="0"/>
              <a:t>Food </a:t>
            </a:r>
            <a:r>
              <a:rPr lang="en-PH" sz="2100" i="1" dirty="0" smtClean="0"/>
              <a:t>(Business Directorate)</a:t>
            </a:r>
          </a:p>
          <a:p>
            <a:r>
              <a:rPr lang="en-PH" dirty="0" smtClean="0"/>
              <a:t>Health </a:t>
            </a:r>
            <a:r>
              <a:rPr lang="en-PH" sz="2100" i="1" dirty="0" smtClean="0"/>
              <a:t>(Infirmary)</a:t>
            </a:r>
          </a:p>
          <a:p>
            <a:r>
              <a:rPr lang="en-PH" dirty="0" smtClean="0"/>
              <a:t>Security and Safety </a:t>
            </a:r>
            <a:r>
              <a:rPr lang="en-PH" sz="2400" i="1" dirty="0" smtClean="0"/>
              <a:t>(Security and Monitoring Services)</a:t>
            </a:r>
          </a:p>
          <a:p>
            <a:r>
              <a:rPr lang="en-PH" dirty="0" smtClean="0">
                <a:solidFill>
                  <a:schemeClr val="accent5">
                    <a:lumMod val="75000"/>
                  </a:schemeClr>
                </a:solidFill>
              </a:rPr>
              <a:t>Housing and Residential Services</a:t>
            </a:r>
          </a:p>
          <a:p>
            <a:r>
              <a:rPr lang="en-PH" dirty="0" smtClean="0"/>
              <a:t>Multi-Faith </a:t>
            </a:r>
            <a:r>
              <a:rPr lang="en-PH" sz="2400" i="1" dirty="0" smtClean="0"/>
              <a:t>(Student Welfare)</a:t>
            </a:r>
          </a:p>
          <a:p>
            <a:r>
              <a:rPr lang="en-PH" dirty="0" smtClean="0"/>
              <a:t>Foreign/International Students </a:t>
            </a:r>
            <a:r>
              <a:rPr lang="en-PH" sz="2400" i="1" dirty="0" smtClean="0"/>
              <a:t>(External Linkages)</a:t>
            </a:r>
            <a:endParaRPr lang="en-PH" i="1" dirty="0" smtClean="0"/>
          </a:p>
          <a:p>
            <a:r>
              <a:rPr lang="en-PH" dirty="0" smtClean="0"/>
              <a:t>Services for special needs and other programs such as:  culture and arts, sports, social and community involvement. </a:t>
            </a:r>
            <a:r>
              <a:rPr lang="en-PH" sz="2100" i="1" dirty="0" smtClean="0"/>
              <a:t>(Student Development, CHUMS, Extension Directorate)</a:t>
            </a:r>
          </a:p>
        </p:txBody>
      </p:sp>
    </p:spTree>
    <p:extLst>
      <p:ext uri="{BB962C8B-B14F-4D97-AF65-F5344CB8AC3E}">
        <p14:creationId xmlns:p14="http://schemas.microsoft.com/office/powerpoint/2010/main" val="4088955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247"/>
          <a:stretch/>
        </p:blipFill>
        <p:spPr>
          <a:xfrm>
            <a:off x="1757548" y="0"/>
            <a:ext cx="8419605" cy="6885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405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30" r="40480" b="45989"/>
          <a:stretch/>
        </p:blipFill>
        <p:spPr>
          <a:xfrm>
            <a:off x="1769424" y="261258"/>
            <a:ext cx="7857792" cy="6596742"/>
          </a:xfrm>
          <a:prstGeom prst="rect">
            <a:avLst/>
          </a:prstGeom>
        </p:spPr>
      </p:pic>
      <p:sp>
        <p:nvSpPr>
          <p:cNvPr id="2" name="Oval 1"/>
          <p:cNvSpPr/>
          <p:nvPr/>
        </p:nvSpPr>
        <p:spPr>
          <a:xfrm>
            <a:off x="8728364" y="4857008"/>
            <a:ext cx="1199407" cy="150816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317902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75" t="29624" b="28483"/>
          <a:stretch/>
        </p:blipFill>
        <p:spPr>
          <a:xfrm>
            <a:off x="927169" y="296172"/>
            <a:ext cx="9098062" cy="5827144"/>
          </a:xfrm>
          <a:prstGeom prst="rect">
            <a:avLst/>
          </a:prstGeom>
        </p:spPr>
      </p:pic>
      <p:sp>
        <p:nvSpPr>
          <p:cNvPr id="2" name="Oval 1"/>
          <p:cNvSpPr/>
          <p:nvPr/>
        </p:nvSpPr>
        <p:spPr>
          <a:xfrm>
            <a:off x="2136141" y="46790"/>
            <a:ext cx="546265" cy="49876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" name="Oval 3"/>
          <p:cNvSpPr/>
          <p:nvPr/>
        </p:nvSpPr>
        <p:spPr>
          <a:xfrm>
            <a:off x="760028" y="4122657"/>
            <a:ext cx="1922378" cy="107075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146719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9018319" cy="1325563"/>
          </a:xfrm>
        </p:spPr>
        <p:txBody>
          <a:bodyPr>
            <a:noAutofit/>
          </a:bodyPr>
          <a:lstStyle/>
          <a:p>
            <a:r>
              <a:rPr lang="en-PH" sz="4800" dirty="0" smtClean="0"/>
              <a:t>Documentary requirements for TES</a:t>
            </a:r>
            <a:endParaRPr lang="en-PH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PH" dirty="0" smtClean="0"/>
              <a:t>Certificate of Residency</a:t>
            </a:r>
          </a:p>
          <a:p>
            <a:r>
              <a:rPr lang="en-PH" dirty="0" smtClean="0"/>
              <a:t>Any of the following:</a:t>
            </a:r>
          </a:p>
          <a:p>
            <a:pPr lvl="1"/>
            <a:r>
              <a:rPr lang="en-PH" dirty="0" smtClean="0"/>
              <a:t>ITR of family members responsible for the financing of your education</a:t>
            </a:r>
          </a:p>
          <a:p>
            <a:pPr lvl="1"/>
            <a:r>
              <a:rPr lang="en-PH" dirty="0" smtClean="0"/>
              <a:t>BIR 2316</a:t>
            </a:r>
          </a:p>
          <a:p>
            <a:pPr lvl="1"/>
            <a:r>
              <a:rPr lang="en-PH" dirty="0" smtClean="0"/>
              <a:t>BIR certificate of Exemption from Filing ITR</a:t>
            </a:r>
          </a:p>
          <a:p>
            <a:pPr lvl="1"/>
            <a:r>
              <a:rPr lang="en-PH" dirty="0" smtClean="0"/>
              <a:t>Brgy. Certification of Indigency or low income</a:t>
            </a:r>
          </a:p>
          <a:p>
            <a:pPr lvl="1"/>
            <a:r>
              <a:rPr lang="en-PH" dirty="0" smtClean="0"/>
              <a:t>Certification from the DSWD</a:t>
            </a:r>
          </a:p>
          <a:p>
            <a:pPr lvl="1"/>
            <a:r>
              <a:rPr lang="en-PH" dirty="0" smtClean="0"/>
              <a:t>OFW Certificate</a:t>
            </a:r>
          </a:p>
          <a:p>
            <a:pPr lvl="1"/>
            <a:r>
              <a:rPr lang="en-PH" dirty="0" smtClean="0"/>
              <a:t>Employment contract of OFW</a:t>
            </a:r>
          </a:p>
          <a:p>
            <a:pPr lvl="1"/>
            <a:r>
              <a:rPr lang="en-PH" dirty="0" smtClean="0"/>
              <a:t>Other government-issued documents that indicated income</a:t>
            </a:r>
          </a:p>
          <a:p>
            <a:pPr lvl="1"/>
            <a:endParaRPr lang="en-PH" dirty="0" smtClean="0"/>
          </a:p>
          <a:p>
            <a:endParaRPr lang="en-PH" dirty="0" smtClean="0"/>
          </a:p>
        </p:txBody>
      </p:sp>
    </p:spTree>
    <p:extLst>
      <p:ext uri="{BB962C8B-B14F-4D97-AF65-F5344CB8AC3E}">
        <p14:creationId xmlns:p14="http://schemas.microsoft.com/office/powerpoint/2010/main" val="4268074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30879" y="1514250"/>
            <a:ext cx="7976260" cy="2387600"/>
          </a:xfrm>
        </p:spPr>
        <p:txBody>
          <a:bodyPr>
            <a:normAutofit/>
          </a:bodyPr>
          <a:lstStyle/>
          <a:p>
            <a:r>
              <a:rPr lang="en-PH" dirty="0" smtClean="0"/>
              <a:t>Other Scholarship Programs</a:t>
            </a: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37260933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095" y="0"/>
            <a:ext cx="11215256" cy="1059915"/>
          </a:xfrm>
        </p:spPr>
        <p:txBody>
          <a:bodyPr>
            <a:noAutofit/>
          </a:bodyPr>
          <a:lstStyle/>
          <a:p>
            <a:r>
              <a:rPr lang="en-PH" sz="4400" dirty="0" smtClean="0"/>
              <a:t/>
            </a:r>
            <a:br>
              <a:rPr lang="en-PH" sz="4400" dirty="0" smtClean="0"/>
            </a:br>
            <a:r>
              <a:rPr lang="en-PH" sz="4800" dirty="0" smtClean="0"/>
              <a:t>Cash Grants to Medical Students (CGMS-SUC) </a:t>
            </a:r>
            <a:r>
              <a:rPr lang="en-PH" sz="3200" dirty="0" smtClean="0"/>
              <a:t>JMC 1 2020, JMC 2018-1 Nov 2018</a:t>
            </a:r>
            <a:endParaRPr lang="en-PH" sz="6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5647" y="1900052"/>
            <a:ext cx="10558153" cy="4239491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PH" sz="2800" dirty="0" smtClean="0"/>
              <a:t>Intended for all qualified Filipino medical students, both new and continuing, who are enrolled in selected 8 SUCs (MMSU is one); with  RSP within the Philippine Health Care System (1:1)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PH" sz="2800" dirty="0" smtClean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PH" sz="2800" dirty="0" smtClean="0"/>
              <a:t>Financial </a:t>
            </a:r>
            <a:r>
              <a:rPr lang="en-PH" sz="2800" dirty="0"/>
              <a:t>Benefits: Php </a:t>
            </a:r>
            <a:r>
              <a:rPr lang="en-PH" sz="2800" dirty="0" smtClean="0"/>
              <a:t>37,000.00/AY for tuition fee, book allowance, uniform allowance, experiential learning activities, living allowance</a:t>
            </a:r>
            <a:endParaRPr lang="en-PH" sz="28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PH" sz="2800" dirty="0" smtClean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PH" sz="2800" dirty="0" smtClean="0"/>
              <a:t>Number </a:t>
            </a:r>
            <a:r>
              <a:rPr lang="en-PH" sz="2800" dirty="0"/>
              <a:t>of on-going grantees:  28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PH" sz="2800" dirty="0" smtClean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PH" sz="2800" dirty="0" smtClean="0"/>
              <a:t>Contact:  COM StuFAPs coordinator, com@mmsu.edu.ph</a:t>
            </a:r>
            <a:endParaRPr lang="en-PH" sz="2800" dirty="0"/>
          </a:p>
        </p:txBody>
      </p:sp>
    </p:spTree>
    <p:extLst>
      <p:ext uri="{BB962C8B-B14F-4D97-AF65-F5344CB8AC3E}">
        <p14:creationId xmlns:p14="http://schemas.microsoft.com/office/powerpoint/2010/main" val="4199611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072" y="0"/>
            <a:ext cx="11345884" cy="1325563"/>
          </a:xfrm>
        </p:spPr>
        <p:txBody>
          <a:bodyPr>
            <a:noAutofit/>
          </a:bodyPr>
          <a:lstStyle/>
          <a:p>
            <a:r>
              <a:rPr lang="en-PH" sz="4800" dirty="0" smtClean="0"/>
              <a:t>DOH Pre-Service Scholarship Program </a:t>
            </a:r>
            <a:endParaRPr lang="en-PH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5072" y="1235034"/>
            <a:ext cx="10515600" cy="4073238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</a:pPr>
            <a:r>
              <a:rPr lang="en-PH" sz="2800" dirty="0" smtClean="0"/>
              <a:t>Open to all with priority to those belonging IP and minority sectors, GIDA, low-income families, dependents of government employees and barangay health workers, victims of calamity/tragedy, police/military fatally injures while on duty, to include those who intend to join the program on lateral entry</a:t>
            </a:r>
          </a:p>
          <a:p>
            <a:pPr>
              <a:spcBef>
                <a:spcPts val="0"/>
              </a:spcBef>
            </a:pPr>
            <a:endParaRPr lang="en-PH" sz="2400" dirty="0" smtClean="0"/>
          </a:p>
          <a:p>
            <a:pPr>
              <a:spcBef>
                <a:spcPts val="0"/>
              </a:spcBef>
            </a:pPr>
            <a:r>
              <a:rPr lang="en-PH" sz="2800" dirty="0" smtClean="0"/>
              <a:t>Financial Benefits:  Actual cost of tuition fee, miscellaneous fees, laboratory and student fund incurred in connection with the implementation of the program</a:t>
            </a:r>
          </a:p>
          <a:p>
            <a:pPr marL="0" indent="0">
              <a:spcBef>
                <a:spcPts val="0"/>
              </a:spcBef>
              <a:buNone/>
            </a:pPr>
            <a:endParaRPr lang="en-PH" sz="1800" dirty="0" smtClean="0"/>
          </a:p>
          <a:p>
            <a:pPr>
              <a:spcBef>
                <a:spcPts val="0"/>
              </a:spcBef>
            </a:pPr>
            <a:r>
              <a:rPr lang="en-PH" sz="2800" dirty="0"/>
              <a:t>Number of on-going grantees:  21</a:t>
            </a:r>
          </a:p>
          <a:p>
            <a:pPr marL="0" indent="0">
              <a:spcBef>
                <a:spcPts val="0"/>
              </a:spcBef>
              <a:buNone/>
            </a:pPr>
            <a:endParaRPr lang="en-PH" sz="1800" dirty="0" smtClean="0"/>
          </a:p>
          <a:p>
            <a:pPr>
              <a:spcBef>
                <a:spcPts val="0"/>
              </a:spcBef>
            </a:pPr>
            <a:r>
              <a:rPr lang="en-PH" sz="2800" dirty="0" smtClean="0"/>
              <a:t>Contact:  COM PSSP Coordinator, com@mmsu.edu.ph</a:t>
            </a:r>
            <a:endParaRPr lang="en-PH" sz="2800" dirty="0"/>
          </a:p>
        </p:txBody>
      </p:sp>
    </p:spTree>
    <p:extLst>
      <p:ext uri="{BB962C8B-B14F-4D97-AF65-F5344CB8AC3E}">
        <p14:creationId xmlns:p14="http://schemas.microsoft.com/office/powerpoint/2010/main" val="3873053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1345884" cy="1325563"/>
          </a:xfrm>
        </p:spPr>
        <p:txBody>
          <a:bodyPr>
            <a:normAutofit/>
          </a:bodyPr>
          <a:lstStyle/>
          <a:p>
            <a:r>
              <a:rPr lang="en-PH" sz="4800" dirty="0" smtClean="0"/>
              <a:t>PGIN Scholarship for Doctor of Medicine</a:t>
            </a:r>
            <a:r>
              <a:rPr lang="en-PH" sz="4400" dirty="0" smtClean="0"/>
              <a:t> </a:t>
            </a:r>
            <a:endParaRPr lang="en-PH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03170"/>
            <a:ext cx="10515600" cy="4144488"/>
          </a:xfrm>
        </p:spPr>
        <p:txBody>
          <a:bodyPr>
            <a:normAutofit fontScale="92500" lnSpcReduction="10000"/>
          </a:bodyPr>
          <a:lstStyle/>
          <a:p>
            <a:pPr>
              <a:spcBef>
                <a:spcPts val="0"/>
              </a:spcBef>
            </a:pPr>
            <a:r>
              <a:rPr lang="en-PH" dirty="0" smtClean="0"/>
              <a:t>Open to all qualified residents of Ilocos Norte who will be willing to render return service to increase health practitioners or doctors in the province, </a:t>
            </a:r>
            <a:r>
              <a:rPr lang="en-PH" dirty="0"/>
              <a:t>with  RSP within the </a:t>
            </a:r>
            <a:r>
              <a:rPr lang="en-PH" dirty="0" smtClean="0"/>
              <a:t>province (1:1</a:t>
            </a:r>
            <a:r>
              <a:rPr lang="en-PH" dirty="0"/>
              <a:t>)</a:t>
            </a:r>
            <a:endParaRPr lang="en-PH" dirty="0" smtClean="0"/>
          </a:p>
          <a:p>
            <a:pPr marL="0" indent="0">
              <a:spcBef>
                <a:spcPts val="0"/>
              </a:spcBef>
              <a:buNone/>
            </a:pPr>
            <a:endParaRPr lang="en-PH" dirty="0" smtClean="0"/>
          </a:p>
          <a:p>
            <a:pPr>
              <a:spcBef>
                <a:spcPts val="0"/>
              </a:spcBef>
            </a:pPr>
            <a:r>
              <a:rPr lang="en-PH" dirty="0" smtClean="0"/>
              <a:t>Financial Benefits:  Php 104k to Php 131k per AY for matriculation fee, o</a:t>
            </a:r>
            <a:r>
              <a:rPr lang="en-PH" dirty="0" smtClean="0"/>
              <a:t>ther fees (for 4</a:t>
            </a:r>
            <a:r>
              <a:rPr lang="en-PH" baseline="30000" dirty="0" smtClean="0"/>
              <a:t>th</a:t>
            </a:r>
            <a:r>
              <a:rPr lang="en-PH" dirty="0" smtClean="0"/>
              <a:t> year level), and m</a:t>
            </a:r>
            <a:r>
              <a:rPr lang="en-PH" dirty="0" smtClean="0"/>
              <a:t>onthly stipend (Php 5k)</a:t>
            </a:r>
          </a:p>
          <a:p>
            <a:pPr marL="0" indent="0">
              <a:spcBef>
                <a:spcPts val="0"/>
              </a:spcBef>
              <a:buNone/>
            </a:pPr>
            <a:endParaRPr lang="en-PH" dirty="0" smtClean="0"/>
          </a:p>
          <a:p>
            <a:pPr>
              <a:spcBef>
                <a:spcPts val="0"/>
              </a:spcBef>
            </a:pPr>
            <a:r>
              <a:rPr lang="en-PH" dirty="0"/>
              <a:t>Number of on-going grantees:  </a:t>
            </a:r>
            <a:r>
              <a:rPr lang="en-PH" dirty="0" smtClean="0"/>
              <a:t>8</a:t>
            </a:r>
          </a:p>
          <a:p>
            <a:pPr marL="0" indent="0">
              <a:spcBef>
                <a:spcPts val="0"/>
              </a:spcBef>
              <a:buNone/>
            </a:pPr>
            <a:endParaRPr lang="en-PH" dirty="0"/>
          </a:p>
          <a:p>
            <a:pPr>
              <a:spcBef>
                <a:spcPts val="0"/>
              </a:spcBef>
            </a:pPr>
            <a:r>
              <a:rPr lang="en-PH" dirty="0" smtClean="0"/>
              <a:t>Contact:  PGIN Scholarship Coordinator, com@mmsu.edu.ph</a:t>
            </a: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3000242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103" y="612445"/>
            <a:ext cx="9937220" cy="468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635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1813" y="0"/>
            <a:ext cx="69083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463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PH" sz="4800" dirty="0" smtClean="0"/>
              <a:t>In this presentation</a:t>
            </a:r>
            <a:endParaRPr lang="en-PH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PH" sz="3500" dirty="0" smtClean="0"/>
              <a:t>1.  Scholarship </a:t>
            </a:r>
            <a:r>
              <a:rPr lang="en-PH" sz="3500" dirty="0" smtClean="0"/>
              <a:t>Services</a:t>
            </a:r>
          </a:p>
          <a:p>
            <a:pPr lvl="1"/>
            <a:r>
              <a:rPr lang="en-PH" dirty="0" smtClean="0"/>
              <a:t>SUC-CGMS </a:t>
            </a:r>
            <a:r>
              <a:rPr lang="en-PH" dirty="0" smtClean="0"/>
              <a:t>– Cash Grant to Medical Students enrolled in State Universities and Colleges</a:t>
            </a:r>
          </a:p>
          <a:p>
            <a:pPr lvl="1"/>
            <a:r>
              <a:rPr lang="en-PH" dirty="0" smtClean="0"/>
              <a:t>DOH Pre-Service Scholarship </a:t>
            </a:r>
            <a:r>
              <a:rPr lang="en-PH" dirty="0" smtClean="0"/>
              <a:t>Program</a:t>
            </a:r>
          </a:p>
          <a:p>
            <a:pPr lvl="1"/>
            <a:r>
              <a:rPr lang="en-PH" dirty="0"/>
              <a:t>PGIN Scholarship for Doctor of Medicine</a:t>
            </a:r>
            <a:r>
              <a:rPr lang="en-PH" sz="2400" dirty="0"/>
              <a:t> </a:t>
            </a:r>
            <a:endParaRPr lang="en-PH" sz="2400" dirty="0" smtClean="0"/>
          </a:p>
          <a:p>
            <a:pPr marL="457200" lvl="1" indent="0">
              <a:buNone/>
            </a:pPr>
            <a:endParaRPr lang="en-PH" dirty="0" smtClean="0"/>
          </a:p>
          <a:p>
            <a:pPr marL="0" indent="0">
              <a:buNone/>
            </a:pPr>
            <a:r>
              <a:rPr lang="en-PH" sz="3500" dirty="0" smtClean="0"/>
              <a:t>2.  Accommodation </a:t>
            </a:r>
            <a:r>
              <a:rPr lang="en-PH" sz="3500" dirty="0" smtClean="0"/>
              <a:t>and Housing Services</a:t>
            </a:r>
          </a:p>
          <a:p>
            <a:pPr lvl="1"/>
            <a:r>
              <a:rPr lang="en-PH" dirty="0" smtClean="0"/>
              <a:t>COEDs Dormitory </a:t>
            </a:r>
            <a:endParaRPr lang="en-PH" dirty="0" smtClean="0"/>
          </a:p>
          <a:p>
            <a:pPr lvl="1"/>
            <a:r>
              <a:rPr lang="en-PH" dirty="0" smtClean="0"/>
              <a:t>Accredited </a:t>
            </a:r>
            <a:r>
              <a:rPr lang="en-PH" dirty="0" smtClean="0"/>
              <a:t>Off-Campus Housing </a:t>
            </a:r>
            <a:r>
              <a:rPr lang="en-PH" dirty="0" smtClean="0"/>
              <a:t>Facilities</a:t>
            </a:r>
          </a:p>
          <a:p>
            <a:pPr marL="457200" lvl="1" indent="0">
              <a:buNone/>
            </a:pPr>
            <a:endParaRPr lang="en-PH" dirty="0" smtClean="0"/>
          </a:p>
          <a:p>
            <a:pPr marL="0" lvl="1" indent="0">
              <a:buNone/>
            </a:pPr>
            <a:r>
              <a:rPr lang="en-PH" sz="3500" dirty="0" smtClean="0"/>
              <a:t>3.  Other Initiatives to enhance ISPS support system</a:t>
            </a:r>
            <a:endParaRPr lang="en-PH" sz="3500" dirty="0"/>
          </a:p>
        </p:txBody>
      </p:sp>
    </p:spTree>
    <p:extLst>
      <p:ext uri="{BB962C8B-B14F-4D97-AF65-F5344CB8AC3E}">
        <p14:creationId xmlns:p14="http://schemas.microsoft.com/office/powerpoint/2010/main" val="2231172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1813" y="0"/>
            <a:ext cx="69083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823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7865" y="0"/>
            <a:ext cx="44362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82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1312" y="0"/>
            <a:ext cx="64293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805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71501" y="1870509"/>
            <a:ext cx="7976260" cy="2387600"/>
          </a:xfrm>
        </p:spPr>
        <p:txBody>
          <a:bodyPr>
            <a:normAutofit/>
          </a:bodyPr>
          <a:lstStyle/>
          <a:p>
            <a:r>
              <a:rPr lang="en-PH" dirty="0" smtClean="0"/>
              <a:t>Accommodation and Housing Services</a:t>
            </a: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972830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334" y="714312"/>
            <a:ext cx="8809982" cy="4962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792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4964" y="821188"/>
            <a:ext cx="8641311" cy="4867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732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 smtClean="0"/>
              <a:t>MMSU COEDs Dormitory</a:t>
            </a:r>
            <a:endParaRPr lang="en-P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11001499" cy="4351338"/>
          </a:xfrm>
        </p:spPr>
        <p:txBody>
          <a:bodyPr/>
          <a:lstStyle/>
          <a:p>
            <a:r>
              <a:rPr lang="en-PH" dirty="0" smtClean="0"/>
              <a:t>Capacity: 320 occupants</a:t>
            </a:r>
          </a:p>
          <a:p>
            <a:r>
              <a:rPr lang="en-PH" dirty="0" smtClean="0"/>
              <a:t>6 occupants per room @P200/month rent </a:t>
            </a:r>
          </a:p>
          <a:p>
            <a:pPr marL="177800" indent="0">
              <a:buNone/>
            </a:pPr>
            <a:r>
              <a:rPr lang="en-PH" dirty="0" smtClean="0"/>
              <a:t>(</a:t>
            </a:r>
            <a:r>
              <a:rPr lang="en-PH" i="1" dirty="0" smtClean="0"/>
              <a:t>additional charges apply for the use of additional appliances</a:t>
            </a:r>
            <a:r>
              <a:rPr lang="en-PH" dirty="0" smtClean="0"/>
              <a:t>)</a:t>
            </a:r>
          </a:p>
          <a:p>
            <a:pPr marL="0" indent="0">
              <a:buNone/>
            </a:pPr>
            <a:r>
              <a:rPr lang="en-PH" dirty="0" smtClean="0"/>
              <a:t>____</a:t>
            </a:r>
          </a:p>
          <a:p>
            <a:r>
              <a:rPr lang="en-PH" dirty="0" smtClean="0"/>
              <a:t>Apply by accomplishing the Dorm Occupants Registration Form (BD-ACCOM-FRM-011)</a:t>
            </a:r>
          </a:p>
          <a:p>
            <a:r>
              <a:rPr lang="en-PH" dirty="0" smtClean="0"/>
              <a:t>Agree by signing a Contract of Lease (COEDs Dorm)</a:t>
            </a:r>
          </a:p>
          <a:p>
            <a:pPr marL="0" indent="0">
              <a:buNone/>
            </a:pP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685334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641" y="485089"/>
            <a:ext cx="9653369" cy="5274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76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41085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PH" dirty="0"/>
              <a:t>Accredited Off Campus Housing </a:t>
            </a:r>
            <a:r>
              <a:rPr lang="en-PH" dirty="0" smtClean="0"/>
              <a:t>Facilities</a:t>
            </a:r>
            <a:endParaRPr lang="en-PH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644" y="1690688"/>
            <a:ext cx="10505041" cy="3593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795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41085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PH" dirty="0"/>
              <a:t>Accredited Off Campus Housing </a:t>
            </a:r>
            <a:r>
              <a:rPr lang="en-PH" dirty="0" smtClean="0"/>
              <a:t>Facilities</a:t>
            </a:r>
            <a:endParaRPr lang="en-PH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608" y="1474643"/>
            <a:ext cx="7019925" cy="523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113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072" y="377000"/>
            <a:ext cx="10515600" cy="1325563"/>
          </a:xfrm>
        </p:spPr>
        <p:txBody>
          <a:bodyPr>
            <a:normAutofit/>
          </a:bodyPr>
          <a:lstStyle/>
          <a:p>
            <a:r>
              <a:rPr lang="en-PH" sz="4800" dirty="0" smtClean="0"/>
              <a:t>CMO 18, 2016 </a:t>
            </a:r>
            <a:br>
              <a:rPr lang="en-PH" sz="4800" dirty="0" smtClean="0"/>
            </a:br>
            <a:r>
              <a:rPr lang="en-PH" sz="4000" dirty="0" smtClean="0"/>
              <a:t>Section 17. 9 – Student Support and Counselling</a:t>
            </a:r>
            <a:endParaRPr lang="en-PH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600696"/>
            <a:ext cx="10515600" cy="353884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PH" sz="3600" dirty="0" smtClean="0"/>
              <a:t>“The school must provide student support including mentoring, counselling, immunization, healthcare, scholarships, and accident insurance…”</a:t>
            </a:r>
            <a:endParaRPr lang="en-PH" sz="3600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961901" y="4085112"/>
            <a:ext cx="2161309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77737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41085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PH" dirty="0"/>
              <a:t>Accredited Off Campus Housing </a:t>
            </a:r>
            <a:r>
              <a:rPr lang="en-PH" dirty="0" smtClean="0"/>
              <a:t>Facilities</a:t>
            </a:r>
            <a:endParaRPr lang="en-PH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26" y="2041010"/>
            <a:ext cx="11312118" cy="3837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3876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41085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PH" dirty="0"/>
              <a:t>Accredited Off Campus Housing </a:t>
            </a:r>
            <a:r>
              <a:rPr lang="en-PH" dirty="0" smtClean="0"/>
              <a:t>Facilities</a:t>
            </a:r>
            <a:endParaRPr lang="en-PH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085" y="1690688"/>
            <a:ext cx="10473116" cy="3570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7698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41085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PH" dirty="0"/>
              <a:t>Accredited Off Campus Housing </a:t>
            </a:r>
            <a:r>
              <a:rPr lang="en-PH" dirty="0" smtClean="0"/>
              <a:t>Facilities</a:t>
            </a:r>
            <a:endParaRPr lang="en-PH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085" y="1565625"/>
            <a:ext cx="10408041" cy="3885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9343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41085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PH" dirty="0"/>
              <a:t>Accredited Off Campus Housing </a:t>
            </a:r>
            <a:r>
              <a:rPr lang="en-PH" dirty="0" smtClean="0"/>
              <a:t>Facilities</a:t>
            </a:r>
            <a:endParaRPr lang="en-PH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085" y="1690687"/>
            <a:ext cx="10517478" cy="3629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586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41085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PH" dirty="0"/>
              <a:t>Accredited Off Campus Housing </a:t>
            </a:r>
            <a:r>
              <a:rPr lang="en-PH" dirty="0" smtClean="0"/>
              <a:t>Facilities</a:t>
            </a:r>
            <a:endParaRPr lang="en-PH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084" y="1690688"/>
            <a:ext cx="10378479" cy="3415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822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41085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PH" dirty="0"/>
              <a:t>Accredited Off Campus Housing </a:t>
            </a:r>
            <a:r>
              <a:rPr lang="en-PH" dirty="0" smtClean="0"/>
              <a:t>Facilities</a:t>
            </a:r>
            <a:endParaRPr lang="en-PH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593" y="1387805"/>
            <a:ext cx="8580491" cy="5048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018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41085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PH" dirty="0"/>
              <a:t>Accredited Off Campus Housing </a:t>
            </a:r>
            <a:r>
              <a:rPr lang="en-PH" dirty="0" smtClean="0"/>
              <a:t>Facilities</a:t>
            </a:r>
            <a:endParaRPr lang="en-PH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531" y="1690688"/>
            <a:ext cx="10207446" cy="336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3838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41085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PH" dirty="0"/>
              <a:t>Accredited Off Campus Housing </a:t>
            </a:r>
            <a:r>
              <a:rPr lang="en-PH" dirty="0" smtClean="0"/>
              <a:t>Facilities</a:t>
            </a:r>
            <a:endParaRPr lang="en-PH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855" y="1690688"/>
            <a:ext cx="10286124" cy="3866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060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41085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PH" dirty="0"/>
              <a:t>Accredited Off Campus Housing </a:t>
            </a:r>
            <a:r>
              <a:rPr lang="en-PH" dirty="0" smtClean="0"/>
              <a:t>Facilities</a:t>
            </a:r>
            <a:endParaRPr lang="en-PH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927" y="1690688"/>
            <a:ext cx="10426059" cy="3593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855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41085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PH" dirty="0"/>
              <a:t>Accredited Off Campus Housing </a:t>
            </a:r>
            <a:r>
              <a:rPr lang="en-PH" dirty="0" smtClean="0"/>
              <a:t>Facilities</a:t>
            </a:r>
            <a:endParaRPr lang="en-PH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435" y="1477365"/>
            <a:ext cx="7920482" cy="5220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0442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71896" y="564222"/>
            <a:ext cx="9547761" cy="1692090"/>
          </a:xfrm>
        </p:spPr>
        <p:txBody>
          <a:bodyPr>
            <a:normAutofit fontScale="90000"/>
          </a:bodyPr>
          <a:lstStyle/>
          <a:p>
            <a:pPr algn="l"/>
            <a:r>
              <a:rPr lang="en-PH" dirty="0"/>
              <a:t>Scholarship Programs </a:t>
            </a:r>
            <a:r>
              <a:rPr lang="en-PH" dirty="0" smtClean="0"/>
              <a:t/>
            </a:r>
            <a:br>
              <a:rPr lang="en-PH" dirty="0" smtClean="0"/>
            </a:br>
            <a:r>
              <a:rPr lang="en-PH" dirty="0" smtClean="0"/>
              <a:t>for Doctor of Medicine Students</a:t>
            </a:r>
            <a:endParaRPr lang="en-PH" dirty="0"/>
          </a:p>
        </p:txBody>
      </p:sp>
      <p:sp>
        <p:nvSpPr>
          <p:cNvPr id="3" name="TextBox 2"/>
          <p:cNvSpPr txBox="1"/>
          <p:nvPr/>
        </p:nvSpPr>
        <p:spPr>
          <a:xfrm>
            <a:off x="268184" y="2773691"/>
            <a:ext cx="1055518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79488" lvl="2" indent="-457200">
              <a:buFont typeface="+mj-lt"/>
              <a:buAutoNum type="arabicPeriod"/>
            </a:pPr>
            <a:r>
              <a:rPr lang="en-PH" sz="3600" dirty="0" smtClean="0"/>
              <a:t>SUC-CGMS </a:t>
            </a:r>
            <a:r>
              <a:rPr lang="en-PH" sz="3600" dirty="0"/>
              <a:t>– Cash Grant to Medical Students enrolled in State Universities and Colleges</a:t>
            </a:r>
          </a:p>
          <a:p>
            <a:pPr marL="979488" lvl="2" indent="-457200">
              <a:buFont typeface="+mj-lt"/>
              <a:buAutoNum type="arabicPeriod"/>
            </a:pPr>
            <a:r>
              <a:rPr lang="en-PH" sz="3600" dirty="0"/>
              <a:t>DOH Pre-Service Scholarship </a:t>
            </a:r>
            <a:r>
              <a:rPr lang="en-PH" sz="3600" dirty="0" smtClean="0"/>
              <a:t>Program</a:t>
            </a:r>
          </a:p>
          <a:p>
            <a:pPr marL="979488" lvl="2" indent="-457200">
              <a:buFont typeface="+mj-lt"/>
              <a:buAutoNum type="arabicPeriod"/>
            </a:pPr>
            <a:r>
              <a:rPr lang="en-PH" sz="3600" dirty="0" smtClean="0"/>
              <a:t>PGIN Scholarship Program for Doctor of Medicine</a:t>
            </a:r>
            <a:endParaRPr lang="en-PH" sz="3600" dirty="0"/>
          </a:p>
        </p:txBody>
      </p:sp>
    </p:spTree>
    <p:extLst>
      <p:ext uri="{BB962C8B-B14F-4D97-AF65-F5344CB8AC3E}">
        <p14:creationId xmlns:p14="http://schemas.microsoft.com/office/powerpoint/2010/main" val="2019792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41085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PH" dirty="0"/>
              <a:t>Accredited Off Campus Housing </a:t>
            </a:r>
            <a:r>
              <a:rPr lang="en-PH" dirty="0" smtClean="0"/>
              <a:t>Facilities</a:t>
            </a:r>
            <a:endParaRPr lang="en-PH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278" y="1346735"/>
            <a:ext cx="8100085" cy="5325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034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41085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PH" dirty="0"/>
              <a:t>Accredited Off Campus Housing </a:t>
            </a:r>
            <a:r>
              <a:rPr lang="en-PH" dirty="0" smtClean="0"/>
              <a:t>Facilities</a:t>
            </a:r>
            <a:endParaRPr lang="en-PH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084" y="1690688"/>
            <a:ext cx="10543213" cy="3712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1142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41085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PH" dirty="0"/>
              <a:t>Accredited Off Campus Housing </a:t>
            </a:r>
            <a:r>
              <a:rPr lang="en-PH" dirty="0" smtClean="0"/>
              <a:t>Facilities</a:t>
            </a:r>
            <a:endParaRPr lang="en-PH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085" y="1563151"/>
            <a:ext cx="10300342" cy="3982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714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41085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PH" dirty="0"/>
              <a:t>Accredited Off Campus Housing </a:t>
            </a:r>
            <a:r>
              <a:rPr lang="en-PH" dirty="0" smtClean="0"/>
              <a:t>Facilities</a:t>
            </a:r>
            <a:endParaRPr lang="en-PH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085" y="1690688"/>
            <a:ext cx="10339117" cy="3546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667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41085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PH" dirty="0"/>
              <a:t>Accredited Off Campus Housing </a:t>
            </a:r>
            <a:r>
              <a:rPr lang="en-PH" dirty="0" smtClean="0"/>
              <a:t>Facilities</a:t>
            </a:r>
            <a:endParaRPr lang="en-PH" dirty="0"/>
          </a:p>
        </p:txBody>
      </p:sp>
      <p:sp>
        <p:nvSpPr>
          <p:cNvPr id="4" name="TextBox 3"/>
          <p:cNvSpPr txBox="1"/>
          <p:nvPr/>
        </p:nvSpPr>
        <p:spPr>
          <a:xfrm>
            <a:off x="6342181" y="2510544"/>
            <a:ext cx="4714504" cy="2431435"/>
          </a:xfrm>
          <a:prstGeom prst="rect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PH" sz="3600" dirty="0" smtClean="0"/>
              <a:t>Bholsbecs Boarding House</a:t>
            </a:r>
          </a:p>
          <a:p>
            <a:r>
              <a:rPr lang="en-PH" sz="2000" dirty="0" smtClean="0"/>
              <a:t>Owner:  </a:t>
            </a:r>
            <a:r>
              <a:rPr lang="en-PH" sz="2000" b="1" dirty="0" err="1" smtClean="0"/>
              <a:t>Teofisto</a:t>
            </a:r>
            <a:r>
              <a:rPr lang="en-PH" sz="2000" b="1" dirty="0" smtClean="0"/>
              <a:t> </a:t>
            </a:r>
            <a:r>
              <a:rPr lang="en-PH" sz="2000" b="1" dirty="0" err="1" smtClean="0"/>
              <a:t>Rangcapan</a:t>
            </a:r>
            <a:endParaRPr lang="en-PH" sz="2000" b="1" dirty="0" smtClean="0"/>
          </a:p>
          <a:p>
            <a:r>
              <a:rPr lang="en-PH" sz="2000" dirty="0" smtClean="0"/>
              <a:t>Address:  </a:t>
            </a:r>
            <a:r>
              <a:rPr lang="en-PH" sz="2000" b="1" dirty="0" smtClean="0"/>
              <a:t>#16-S </a:t>
            </a:r>
            <a:r>
              <a:rPr lang="en-PH" sz="2000" b="1" dirty="0" err="1" smtClean="0"/>
              <a:t>Quiling</a:t>
            </a:r>
            <a:r>
              <a:rPr lang="en-PH" sz="2000" b="1" dirty="0" smtClean="0"/>
              <a:t> Sur, City of Batac, Ilocos Norte</a:t>
            </a:r>
          </a:p>
          <a:p>
            <a:r>
              <a:rPr lang="en-PH" sz="2000" dirty="0" smtClean="0"/>
              <a:t>Contact:  </a:t>
            </a:r>
            <a:r>
              <a:rPr lang="en-PH" sz="2000" b="1" dirty="0" smtClean="0"/>
              <a:t>792-3986</a:t>
            </a:r>
            <a:endParaRPr lang="en-PH" sz="20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736" y="1961067"/>
            <a:ext cx="5243149" cy="3530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352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 smtClean="0"/>
              <a:t>Oplan Salinong</a:t>
            </a:r>
            <a:endParaRPr lang="en-P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PH" dirty="0"/>
              <a:t>Students who were doing their thesis were accommodated at the COEDs Dormitory </a:t>
            </a:r>
            <a:endParaRPr lang="en-PH" dirty="0" smtClean="0"/>
          </a:p>
          <a:p>
            <a:pPr lvl="1">
              <a:lnSpc>
                <a:spcPct val="100000"/>
              </a:lnSpc>
            </a:pPr>
            <a:r>
              <a:rPr lang="en-PH" dirty="0" smtClean="0"/>
              <a:t>to </a:t>
            </a:r>
            <a:r>
              <a:rPr lang="en-PH" dirty="0"/>
              <a:t>enable them to continually work on their theses within the university premises during the </a:t>
            </a:r>
            <a:r>
              <a:rPr lang="en-PH" dirty="0" smtClean="0"/>
              <a:t>MGCQ</a:t>
            </a:r>
          </a:p>
          <a:p>
            <a:pPr lvl="1">
              <a:lnSpc>
                <a:spcPct val="100000"/>
              </a:lnSpc>
            </a:pPr>
            <a:r>
              <a:rPr lang="en-PH" dirty="0" smtClean="0"/>
              <a:t>so </a:t>
            </a:r>
            <a:r>
              <a:rPr lang="en-PH" dirty="0"/>
              <a:t>that they will have an easier access to the university’s stable internet connectivity and to the resources in the University Library System.</a:t>
            </a:r>
          </a:p>
          <a:p>
            <a:pPr lvl="0">
              <a:lnSpc>
                <a:spcPct val="100000"/>
              </a:lnSpc>
            </a:pPr>
            <a:r>
              <a:rPr lang="en-PH" dirty="0"/>
              <a:t>Served 23 graduating students (12 males, 11 females</a:t>
            </a:r>
            <a:r>
              <a:rPr lang="en-PH" dirty="0" smtClean="0"/>
              <a:t>)</a:t>
            </a: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3994258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4"/>
            <a:ext cx="6821384" cy="1325563"/>
          </a:xfrm>
        </p:spPr>
        <p:txBody>
          <a:bodyPr>
            <a:normAutofit fontScale="90000"/>
          </a:bodyPr>
          <a:lstStyle/>
          <a:p>
            <a:r>
              <a:rPr lang="en-PH" dirty="0" smtClean="0"/>
              <a:t>Innovative Solutions </a:t>
            </a:r>
            <a:br>
              <a:rPr lang="en-PH" dirty="0" smtClean="0"/>
            </a:br>
            <a:r>
              <a:rPr lang="en-PH" dirty="0" smtClean="0"/>
              <a:t>for ISPS Support Services</a:t>
            </a:r>
            <a:endParaRPr lang="en-P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0704" y="3517314"/>
            <a:ext cx="10918371" cy="1499465"/>
          </a:xfrm>
        </p:spPr>
        <p:txBody>
          <a:bodyPr>
            <a:noAutofit/>
          </a:bodyPr>
          <a:lstStyle/>
          <a:p>
            <a:pPr marL="355600" lvl="0" indent="-355600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PH" sz="2800" dirty="0" smtClean="0"/>
              <a:t>Computerized and automated technologies to streamline workflows</a:t>
            </a:r>
          </a:p>
          <a:p>
            <a:pPr marL="355600" lvl="0" indent="-355600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PH" sz="2800" dirty="0" smtClean="0"/>
              <a:t>Efficient and </a:t>
            </a:r>
            <a:r>
              <a:rPr lang="en-PH" sz="2800" dirty="0"/>
              <a:t>engaging portal system for scholars and dorm </a:t>
            </a:r>
            <a:r>
              <a:rPr lang="en-PH" sz="2800" dirty="0" smtClean="0"/>
              <a:t>seekers</a:t>
            </a:r>
          </a:p>
          <a:p>
            <a:pPr marL="355600" lvl="0" indent="-355600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PH" sz="2800" dirty="0" smtClean="0"/>
              <a:t>Institutionalized </a:t>
            </a:r>
            <a:r>
              <a:rPr lang="en-PH" sz="2800" dirty="0"/>
              <a:t>access and </a:t>
            </a:r>
            <a:r>
              <a:rPr lang="en-PH" sz="2800" dirty="0" smtClean="0"/>
              <a:t>information-sharing</a:t>
            </a:r>
            <a:endParaRPr lang="en-PH" sz="2800" dirty="0"/>
          </a:p>
        </p:txBody>
      </p:sp>
      <p:sp>
        <p:nvSpPr>
          <p:cNvPr id="5" name="Rectangle 4"/>
          <p:cNvSpPr/>
          <p:nvPr/>
        </p:nvSpPr>
        <p:spPr>
          <a:xfrm>
            <a:off x="980704" y="2003836"/>
            <a:ext cx="395943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00000"/>
              </a:lnSpc>
            </a:pPr>
            <a:r>
              <a:rPr lang="en-PH" sz="3600" b="1" dirty="0" smtClean="0"/>
              <a:t>1. Scholar’s Portal</a:t>
            </a:r>
          </a:p>
          <a:p>
            <a:pPr lvl="0">
              <a:lnSpc>
                <a:spcPct val="100000"/>
              </a:lnSpc>
            </a:pPr>
            <a:r>
              <a:rPr lang="en-PH" sz="3600" b="1" dirty="0" smtClean="0"/>
              <a:t>2. Dorm Finder</a:t>
            </a:r>
            <a:endParaRPr lang="en-PH" sz="3600" b="1" dirty="0"/>
          </a:p>
        </p:txBody>
      </p:sp>
      <p:sp>
        <p:nvSpPr>
          <p:cNvPr id="6" name="Rectangle 5"/>
          <p:cNvSpPr/>
          <p:nvPr/>
        </p:nvSpPr>
        <p:spPr>
          <a:xfrm>
            <a:off x="7659584" y="336125"/>
            <a:ext cx="2553195" cy="132556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PH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 support to:</a:t>
            </a:r>
          </a:p>
          <a:p>
            <a:r>
              <a:rPr lang="en-PH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 – Academic Excellence</a:t>
            </a:r>
          </a:p>
          <a:p>
            <a:pPr marL="355600" indent="-355600"/>
            <a:r>
              <a:rPr lang="en-PH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 – Effective and efficient management</a:t>
            </a:r>
            <a:endParaRPr lang="en-PH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08033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9209" y="182603"/>
            <a:ext cx="10515600" cy="1325563"/>
          </a:xfrm>
        </p:spPr>
        <p:txBody>
          <a:bodyPr/>
          <a:lstStyle/>
          <a:p>
            <a:r>
              <a:rPr lang="en-PH" dirty="0"/>
              <a:t>Scholar’s </a:t>
            </a:r>
            <a:r>
              <a:rPr lang="en-PH" dirty="0" smtClean="0"/>
              <a:t>Portal</a:t>
            </a:r>
            <a:endParaRPr lang="en-PH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209" y="1330036"/>
            <a:ext cx="5772039" cy="327759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8826" y="1927330"/>
            <a:ext cx="5095206" cy="407104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807606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PH" dirty="0"/>
              <a:t>Dorm Finder</a:t>
            </a:r>
            <a:endParaRPr lang="en-PH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984" y="1175657"/>
            <a:ext cx="5668235" cy="354264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950"/>
          <a:stretch/>
        </p:blipFill>
        <p:spPr>
          <a:xfrm>
            <a:off x="5828884" y="2671908"/>
            <a:ext cx="5351180" cy="298518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100971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079138" y="3016252"/>
            <a:ext cx="439387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4800" i="1" dirty="0"/>
              <a:t>Happy to serve.</a:t>
            </a:r>
          </a:p>
          <a:p>
            <a:r>
              <a:rPr lang="en-PH" sz="6600" i="1" dirty="0" smtClean="0"/>
              <a:t>Thank you!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800" y="-176522"/>
            <a:ext cx="7778338" cy="6007302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368136" y="5165767"/>
            <a:ext cx="1769424" cy="498763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202854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30879" y="1514250"/>
            <a:ext cx="7976260" cy="2387600"/>
          </a:xfrm>
        </p:spPr>
        <p:txBody>
          <a:bodyPr>
            <a:normAutofit fontScale="90000"/>
          </a:bodyPr>
          <a:lstStyle/>
          <a:p>
            <a:r>
              <a:rPr lang="en-PH" dirty="0" smtClean="0"/>
              <a:t>RA 10931 - Universal Access to Quality Tertiary Education Act of 2017</a:t>
            </a: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313747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PH" sz="4800" dirty="0" smtClean="0"/>
              <a:t>References</a:t>
            </a:r>
            <a:endParaRPr lang="en-PH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PH" dirty="0" smtClean="0"/>
              <a:t>IRR of RA No. 10931</a:t>
            </a:r>
          </a:p>
          <a:p>
            <a:r>
              <a:rPr lang="en-PH" dirty="0" smtClean="0"/>
              <a:t>UniFAST web pages available </a:t>
            </a:r>
          </a:p>
          <a:p>
            <a:pPr marL="273050" indent="0">
              <a:buNone/>
            </a:pPr>
            <a:r>
              <a:rPr lang="en-PH" sz="2400" dirty="0" smtClean="0"/>
              <a:t>@</a:t>
            </a:r>
            <a:r>
              <a:rPr lang="en-PH" sz="2400" dirty="0"/>
              <a:t>https://unifast.gov.ph/</a:t>
            </a:r>
            <a:r>
              <a:rPr lang="en-PH" sz="2400" dirty="0" err="1"/>
              <a:t>tes.php</a:t>
            </a:r>
            <a:endParaRPr lang="en-PH" sz="2400" dirty="0"/>
          </a:p>
          <a:p>
            <a:r>
              <a:rPr lang="en-PH" dirty="0" smtClean="0"/>
              <a:t>UniFAST FB </a:t>
            </a:r>
            <a:r>
              <a:rPr lang="en-PH" dirty="0"/>
              <a:t>page </a:t>
            </a:r>
            <a:r>
              <a:rPr lang="en-PH" sz="2400" dirty="0"/>
              <a:t>@https://www.facebook.com/unifastofficial/photos/pcb.2401704786583032/2410127292407448/?</a:t>
            </a:r>
            <a:r>
              <a:rPr lang="en-PH" sz="2400" dirty="0" smtClean="0"/>
              <a:t>type=3&amp;theater</a:t>
            </a:r>
          </a:p>
          <a:p>
            <a:r>
              <a:rPr lang="en-PH" dirty="0" smtClean="0"/>
              <a:t>CHED Web </a:t>
            </a:r>
          </a:p>
          <a:p>
            <a:pPr marL="273050" indent="0">
              <a:buNone/>
            </a:pPr>
            <a:r>
              <a:rPr lang="en-PH" sz="2400" dirty="0" smtClean="0"/>
              <a:t>@https</a:t>
            </a:r>
            <a:r>
              <a:rPr lang="en-PH" sz="2400" dirty="0"/>
              <a:t>://</a:t>
            </a:r>
            <a:r>
              <a:rPr lang="en-PH" sz="2400" dirty="0" smtClean="0"/>
              <a:t>ched.gov.ph/what-is-</a:t>
            </a:r>
            <a:r>
              <a:rPr lang="en-PH" sz="2400" dirty="0" err="1" smtClean="0"/>
              <a:t>unifast</a:t>
            </a:r>
            <a:r>
              <a:rPr lang="en-PH" sz="2400" dirty="0" smtClean="0"/>
              <a:t>-and-why-was-it-established/</a:t>
            </a:r>
          </a:p>
          <a:p>
            <a:pPr marL="273050" indent="-273050"/>
            <a:r>
              <a:rPr lang="en-PH" dirty="0"/>
              <a:t>http://ralphrecto.ph/free-tuition-is-not-an-unrecoverable-expense-it-is-an-investment-with-a-high-return/</a:t>
            </a:r>
          </a:p>
        </p:txBody>
      </p:sp>
    </p:spTree>
    <p:extLst>
      <p:ext uri="{BB962C8B-B14F-4D97-AF65-F5344CB8AC3E}">
        <p14:creationId xmlns:p14="http://schemas.microsoft.com/office/powerpoint/2010/main" val="3822427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4553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811" y="463199"/>
            <a:ext cx="10064165" cy="5213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054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88"/>
          <a:stretch/>
        </p:blipFill>
        <p:spPr>
          <a:xfrm>
            <a:off x="201880" y="697102"/>
            <a:ext cx="10671492" cy="4456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367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yMMSU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yMMSU" id="{0BA59E7C-8745-4FD6-8748-8DC4164BADE4}" vid="{52C41D11-7B52-497F-9A1F-81B4168B065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myMMSU</Template>
  <TotalTime>1412</TotalTime>
  <Words>1493</Words>
  <Application>Microsoft Office PowerPoint</Application>
  <PresentationFormat>Widescreen</PresentationFormat>
  <Paragraphs>172</Paragraphs>
  <Slides>60</Slides>
  <Notes>0</Notes>
  <HiddenSlides>33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5" baseType="lpstr">
      <vt:lpstr>Arial</vt:lpstr>
      <vt:lpstr>Calibri</vt:lpstr>
      <vt:lpstr>Calibri Light</vt:lpstr>
      <vt:lpstr>Wingdings</vt:lpstr>
      <vt:lpstr>myMMSU</vt:lpstr>
      <vt:lpstr>INSTITUTIONAL STUDENT PROGRAMS AND SERVICES (ISPS)  Scholarship and Accommodation Services</vt:lpstr>
      <vt:lpstr>ISPS Services (CMO 9, 2013)</vt:lpstr>
      <vt:lpstr>In this presentation</vt:lpstr>
      <vt:lpstr>CMO 18, 2016  Section 17. 9 – Student Support and Counselling</vt:lpstr>
      <vt:lpstr>Scholarship Programs  for Doctor of Medicine Students</vt:lpstr>
      <vt:lpstr>RA 10931 - Universal Access to Quality Tertiary Education Act of 2017</vt:lpstr>
      <vt:lpstr>PowerPoint Presentation</vt:lpstr>
      <vt:lpstr>PowerPoint Presentation</vt:lpstr>
      <vt:lpstr>PowerPoint Presentation</vt:lpstr>
      <vt:lpstr>PowerPoint Presentation</vt:lpstr>
      <vt:lpstr>Overview of RA 10931</vt:lpstr>
      <vt:lpstr>Free Higher Education in SUCs</vt:lpstr>
      <vt:lpstr>Other fees not covered in Free Higher Education that SUCs collect</vt:lpstr>
      <vt:lpstr>Tertiary Education Subsidy</vt:lpstr>
      <vt:lpstr>TES subsidy amount</vt:lpstr>
      <vt:lpstr>What is UniFAST</vt:lpstr>
      <vt:lpstr>Who are eligible for the program?</vt:lpstr>
      <vt:lpstr>Student Prioritization</vt:lpstr>
      <vt:lpstr>Who are not eligible for the program?</vt:lpstr>
      <vt:lpstr>PowerPoint Presentation</vt:lpstr>
      <vt:lpstr>PowerPoint Presentation</vt:lpstr>
      <vt:lpstr>PowerPoint Presentation</vt:lpstr>
      <vt:lpstr>Documentary requirements for TES</vt:lpstr>
      <vt:lpstr>Other Scholarship Programs</vt:lpstr>
      <vt:lpstr> Cash Grants to Medical Students (CGMS-SUC) JMC 1 2020, JMC 2018-1 Nov 2018</vt:lpstr>
      <vt:lpstr>DOH Pre-Service Scholarship Program </vt:lpstr>
      <vt:lpstr>PGIN Scholarship for Doctor of Medicine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Accommodation and Housing Services</vt:lpstr>
      <vt:lpstr>PowerPoint Presentation</vt:lpstr>
      <vt:lpstr>PowerPoint Presentation</vt:lpstr>
      <vt:lpstr>MMSU COEDs Dormitory</vt:lpstr>
      <vt:lpstr>PowerPoint Presentation</vt:lpstr>
      <vt:lpstr>Accredited Off Campus Housing Facilities</vt:lpstr>
      <vt:lpstr>Accredited Off Campus Housing Facilities</vt:lpstr>
      <vt:lpstr>Accredited Off Campus Housing Facilities</vt:lpstr>
      <vt:lpstr>Accredited Off Campus Housing Facilities</vt:lpstr>
      <vt:lpstr>Accredited Off Campus Housing Facilities</vt:lpstr>
      <vt:lpstr>Accredited Off Campus Housing Facilities</vt:lpstr>
      <vt:lpstr>Accredited Off Campus Housing Facilities</vt:lpstr>
      <vt:lpstr>Accredited Off Campus Housing Facilities</vt:lpstr>
      <vt:lpstr>Accredited Off Campus Housing Facilities</vt:lpstr>
      <vt:lpstr>Accredited Off Campus Housing Facilities</vt:lpstr>
      <vt:lpstr>Accredited Off Campus Housing Facilities</vt:lpstr>
      <vt:lpstr>Accredited Off Campus Housing Facilities</vt:lpstr>
      <vt:lpstr>Accredited Off Campus Housing Facilities</vt:lpstr>
      <vt:lpstr>Accredited Off Campus Housing Facilities</vt:lpstr>
      <vt:lpstr>Accredited Off Campus Housing Facilities</vt:lpstr>
      <vt:lpstr>Accredited Off Campus Housing Facilities</vt:lpstr>
      <vt:lpstr>Accredited Off Campus Housing Facilities</vt:lpstr>
      <vt:lpstr>Oplan Salinong</vt:lpstr>
      <vt:lpstr>Innovative Solutions  for ISPS Support Services</vt:lpstr>
      <vt:lpstr>Scholar’s Portal</vt:lpstr>
      <vt:lpstr>Dorm Finder</vt:lpstr>
      <vt:lpstr>PowerPoint Presentation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 10931 - Universal Access to Quality Tertiary Education Act of 2017</dc:title>
  <dc:creator>Arman A. Barruga</dc:creator>
  <cp:lastModifiedBy>Arman A. Barruga</cp:lastModifiedBy>
  <cp:revision>87</cp:revision>
  <cp:lastPrinted>2020-08-13T06:50:13Z</cp:lastPrinted>
  <dcterms:created xsi:type="dcterms:W3CDTF">2020-07-27T06:00:13Z</dcterms:created>
  <dcterms:modified xsi:type="dcterms:W3CDTF">2021-08-10T03:51:08Z</dcterms:modified>
</cp:coreProperties>
</file>